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42" r:id="rId5"/>
    <p:sldId id="359" r:id="rId6"/>
    <p:sldId id="373" r:id="rId7"/>
    <p:sldId id="374" r:id="rId8"/>
    <p:sldId id="383" r:id="rId9"/>
    <p:sldId id="382" r:id="rId10"/>
    <p:sldId id="375" r:id="rId11"/>
    <p:sldId id="384" r:id="rId12"/>
    <p:sldId id="376" r:id="rId13"/>
    <p:sldId id="385" r:id="rId14"/>
    <p:sldId id="3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3FBFE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8" autoAdjust="0"/>
  </p:normalViewPr>
  <p:slideViewPr>
    <p:cSldViewPr snapToGrid="0" snapToObjects="1" showGuides="1">
      <p:cViewPr varScale="1">
        <p:scale>
          <a:sx n="78" d="100"/>
          <a:sy n="78" d="100"/>
        </p:scale>
        <p:origin x="878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5/28/2024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5/28/2024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72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776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7.png"/><Relationship Id="rId5" Type="http://schemas.openxmlformats.org/officeDocument/2006/relationships/hyperlink" Target="mailto:fatmadoraney@gmail.com" TargetMode="External"/><Relationship Id="rId4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2.jp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10" Type="http://schemas.openxmlformats.org/officeDocument/2006/relationships/image" Target="../media/image7.png"/><Relationship Id="rId4" Type="http://schemas.openxmlformats.org/officeDocument/2006/relationships/image" Target="../media/image9.png"/><Relationship Id="rId9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7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799"/>
            <a:ext cx="12191998" cy="3215641"/>
          </a:xfrm>
        </p:spPr>
        <p:txBody>
          <a:bodyPr anchor="b"/>
          <a:lstStyle/>
          <a:p>
            <a:r>
              <a:rPr lang="en-US" dirty="0"/>
              <a:t>A sumo robot algorithm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670628"/>
            <a:ext cx="12191997" cy="2577772"/>
          </a:xfrm>
        </p:spPr>
        <p:txBody>
          <a:bodyPr/>
          <a:lstStyle/>
          <a:p>
            <a:r>
              <a:rPr lang="en-US" sz="1400" dirty="0"/>
              <a:t>Fatma </a:t>
            </a:r>
            <a:r>
              <a:rPr lang="en-US" sz="1400" dirty="0" err="1"/>
              <a:t>doraney</a:t>
            </a:r>
            <a:endParaRPr lang="en-US" sz="1400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3348F48-C6A5-3442-2F28-593F619ED0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03"/>
    </mc:Choice>
    <mc:Fallback>
      <p:transition spd="slow" advTm="80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B67C1-B4DD-602A-40BC-98A71A196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2D79F-3C69-9B78-EC5A-5B06C492AE93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2373002" y="2474811"/>
            <a:ext cx="8678456" cy="395548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+mj-lt"/>
              </a:rPr>
              <a:t>Pin Definitions: Defines the pins used for the motors and line-following sensors.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+mj-lt"/>
              </a:rPr>
              <a:t>Constants: Sets the mode for line following.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+mj-lt"/>
              </a:rPr>
              <a:t>Setup Function: Initializes the pins.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+mj-lt"/>
              </a:rPr>
              <a:t>Loop Function: Calls the </a:t>
            </a:r>
            <a:r>
              <a:rPr lang="en-US" sz="1400" dirty="0" err="1">
                <a:latin typeface="+mj-lt"/>
              </a:rPr>
              <a:t>followLine</a:t>
            </a:r>
            <a:r>
              <a:rPr lang="en-US" sz="1400" dirty="0">
                <a:latin typeface="+mj-lt"/>
              </a:rPr>
              <a:t> function if in line following mode.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j-lt"/>
              </a:rPr>
              <a:t>followLine</a:t>
            </a:r>
            <a:r>
              <a:rPr lang="en-US" sz="1400" dirty="0">
                <a:latin typeface="+mj-lt"/>
              </a:rPr>
              <a:t> Function: Uses sensor readings to follow the 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+mj-lt"/>
              </a:rPr>
              <a:t>Motor Control Functions: </a:t>
            </a:r>
            <a:r>
              <a:rPr lang="en-US" sz="1400" dirty="0" err="1">
                <a:latin typeface="+mj-lt"/>
              </a:rPr>
              <a:t>moveForward</a:t>
            </a:r>
            <a:r>
              <a:rPr lang="en-US" sz="1400" dirty="0">
                <a:latin typeface="+mj-lt"/>
              </a:rPr>
              <a:t>, </a:t>
            </a:r>
            <a:r>
              <a:rPr lang="en-US" sz="1400" dirty="0" err="1">
                <a:latin typeface="+mj-lt"/>
              </a:rPr>
              <a:t>turnLeft</a:t>
            </a:r>
            <a:r>
              <a:rPr lang="en-US" sz="1400" dirty="0">
                <a:latin typeface="+mj-lt"/>
              </a:rPr>
              <a:t>, </a:t>
            </a:r>
            <a:r>
              <a:rPr lang="en-US" sz="1400" dirty="0" err="1">
                <a:latin typeface="+mj-lt"/>
              </a:rPr>
              <a:t>turnRight</a:t>
            </a:r>
            <a:r>
              <a:rPr lang="en-US" sz="1400" dirty="0">
                <a:latin typeface="+mj-lt"/>
              </a:rPr>
              <a:t>, and </a:t>
            </a:r>
            <a:r>
              <a:rPr lang="en-US" sz="1400" dirty="0" err="1">
                <a:latin typeface="+mj-lt"/>
              </a:rPr>
              <a:t>stopMotors</a:t>
            </a:r>
            <a:r>
              <a:rPr lang="en-US" sz="1400" dirty="0">
                <a:latin typeface="+mj-lt"/>
              </a:rPr>
              <a:t> control the robot's movement.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+mj-lt"/>
              </a:rPr>
              <a:t>6. Demonstration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+mj-lt"/>
              </a:rPr>
              <a:t>Perform a live demonstration or show a video of the robot performing the tasks. Switch between the two modes to show both functionalities.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9EBC50-673E-F4C4-BD69-DED759468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F846B39-B5CD-14AD-8D54-457460275D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64166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94"/>
    </mc:Choice>
    <mc:Fallback>
      <p:transition spd="slow" advTm="16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E5F2E56-9F77-E1C2-EC04-EA959822CA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1850" y="3079119"/>
            <a:ext cx="4413250" cy="2752725"/>
          </a:xfrm>
        </p:spPr>
        <p:txBody>
          <a:bodyPr/>
          <a:lstStyle/>
          <a:p>
            <a:r>
              <a:rPr lang="en-US" dirty="0"/>
              <a:t>Fatma </a:t>
            </a:r>
            <a:r>
              <a:rPr lang="en-US" dirty="0" err="1"/>
              <a:t>doraney</a:t>
            </a:r>
            <a:endParaRPr lang="en-US" dirty="0"/>
          </a:p>
          <a:p>
            <a:r>
              <a:rPr lang="en-US" dirty="0">
                <a:hlinkClick r:id="rId5"/>
              </a:rPr>
              <a:t>fatmadoraney@gmail.com</a:t>
            </a:r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2255F50-DB14-92C1-F62C-C7B3A05F47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0"/>
    </mc:Choice>
    <mc:Fallback>
      <p:transition spd="slow" advTm="3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3097848"/>
            <a:ext cx="4466504" cy="3405187"/>
          </a:xfrm>
        </p:spPr>
        <p:txBody>
          <a:bodyPr anchor="t"/>
          <a:lstStyle/>
          <a:p>
            <a:r>
              <a:rPr lang="en-US" dirty="0"/>
              <a:t>Project Overview</a:t>
            </a:r>
          </a:p>
          <a:p>
            <a:r>
              <a:rPr lang="en-US" dirty="0"/>
              <a:t>Hardware Setup</a:t>
            </a:r>
          </a:p>
          <a:p>
            <a:r>
              <a:rPr lang="en-US" dirty="0"/>
              <a:t>Software Design</a:t>
            </a:r>
          </a:p>
          <a:p>
            <a:r>
              <a:rPr lang="en-US" dirty="0"/>
              <a:t>Code Walkthrough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CB5BA47-7247-8B7D-A8DD-72F917C55A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21"/>
    </mc:Choice>
    <mc:Fallback>
      <p:transition spd="slow" advTm="19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0" y="1668354"/>
            <a:ext cx="11548261" cy="2733306"/>
          </a:xfrm>
        </p:spPr>
        <p:txBody>
          <a:bodyPr/>
          <a:lstStyle/>
          <a:p>
            <a:pPr algn="l"/>
            <a:r>
              <a:rPr lang="en-US" sz="2000" dirty="0"/>
              <a:t>the project consists of two main tasks: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Pushing five objects off a platform within 60 seconds.</a:t>
            </a:r>
            <a:br>
              <a:rPr lang="en-US" sz="2000" dirty="0"/>
            </a:br>
            <a:r>
              <a:rPr lang="en-US" sz="2000" dirty="0"/>
              <a:t>Following a line using sensors.</a:t>
            </a:r>
            <a:br>
              <a:rPr lang="en-US" sz="2000" dirty="0"/>
            </a:br>
            <a:r>
              <a:rPr lang="en-US" sz="2000" dirty="0" err="1"/>
              <a:t>i</a:t>
            </a:r>
            <a:r>
              <a:rPr lang="en-US" sz="2000" dirty="0"/>
              <a:t> used an Arduino Nano, DC motors, distance sensors, and line-following sensors for this project.</a:t>
            </a:r>
            <a:br>
              <a:rPr lang="en-US" sz="1200" dirty="0"/>
            </a:br>
            <a:endParaRPr lang="en-US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E937C3-33C4-2255-6AA6-0A465A6D5CA9}"/>
              </a:ext>
            </a:extLst>
          </p:cNvPr>
          <p:cNvSpPr txBox="1"/>
          <p:nvPr/>
        </p:nvSpPr>
        <p:spPr>
          <a:xfrm>
            <a:off x="467032" y="1187556"/>
            <a:ext cx="49849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OVERVIEW: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73C0A98-3AE3-F5A2-5842-2424997EA7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48"/>
    </mc:Choice>
    <mc:Fallback>
      <p:transition spd="slow" advTm="32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BE4E0F37-0AD5-833C-CBE5-EAE02EC4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176" y="311049"/>
            <a:ext cx="4958081" cy="2387865"/>
          </a:xfrm>
        </p:spPr>
        <p:txBody>
          <a:bodyPr/>
          <a:lstStyle/>
          <a:p>
            <a:r>
              <a:rPr lang="en-US" dirty="0">
                <a:effectLst/>
                <a:ea typeface="Aptos" panose="020B0004020202020204" pitchFamily="34" charset="0"/>
                <a:cs typeface="Arial" panose="020B0604020202020204" pitchFamily="34" charset="0"/>
              </a:rPr>
              <a:t>Hardware Setup</a:t>
            </a:r>
            <a:endParaRPr lang="en-US" dirty="0"/>
          </a:p>
        </p:txBody>
      </p:sp>
      <p:pic>
        <p:nvPicPr>
          <p:cNvPr id="8" name="Picture Placeholder 7" descr="A blue and purple spirals">
            <a:extLst>
              <a:ext uri="{FF2B5EF4-FFF2-40B4-BE49-F238E27FC236}">
                <a16:creationId xmlns:a16="http://schemas.microsoft.com/office/drawing/2014/main" id="{E1DBD4C7-D952-4426-40FD-8799F80F82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t="31" b="31"/>
          <a:stretch/>
        </p:blipFill>
        <p:spPr>
          <a:xfrm>
            <a:off x="6497638" y="336550"/>
            <a:ext cx="5322887" cy="6184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6EA54-3083-FB0D-9011-2353791B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21692B-64B5-384C-27E5-0846AE4277A4}"/>
              </a:ext>
            </a:extLst>
          </p:cNvPr>
          <p:cNvSpPr txBox="1"/>
          <p:nvPr/>
        </p:nvSpPr>
        <p:spPr>
          <a:xfrm>
            <a:off x="589935" y="1661652"/>
            <a:ext cx="484632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Two DC motors for movement.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A distance sensor to detect objects.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Line-following sensors to follow a path.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A mode switch to toggle between the two functionalities.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The DC motors are connected to pins 2, 3, 4, and 5 of the Arduino.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The distance sensor is connected to analog pin A3, and the line-following sensors are connected to analog pins A0, A1, and A2.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 The mode switch is connected to digital pin 6.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E871B794-301C-D393-C45E-6224EBB2FA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98144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29"/>
    </mc:Choice>
    <mc:Fallback>
      <p:transition spd="slow" advTm="49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small electric motor with a round metal cylinder&#10;&#10;Description automatically generated">
            <a:extLst>
              <a:ext uri="{FF2B5EF4-FFF2-40B4-BE49-F238E27FC236}">
                <a16:creationId xmlns:a16="http://schemas.microsoft.com/office/drawing/2014/main" id="{A28D4A19-A1CE-F1D5-EF51-FB5BA989E32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6969" r="6969"/>
          <a:stretch>
            <a:fillRect/>
          </a:stretch>
        </p:blipFill>
        <p:spPr>
          <a:xfrm>
            <a:off x="9140971" y="189066"/>
            <a:ext cx="2754517" cy="320059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2AD868-9E62-0D42-25B3-5E2D3AD06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8" descr="A close-up of a circuit board&#10;&#10;Description automatically generated">
            <a:extLst>
              <a:ext uri="{FF2B5EF4-FFF2-40B4-BE49-F238E27FC236}">
                <a16:creationId xmlns:a16="http://schemas.microsoft.com/office/drawing/2014/main" id="{A8F6060E-251F-0881-FB6C-DF6F8C3309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975" y="105390"/>
            <a:ext cx="4514850" cy="3028950"/>
          </a:xfrm>
          <a:prstGeom prst="rect">
            <a:avLst/>
          </a:prstGeom>
        </p:spPr>
      </p:pic>
      <p:pic>
        <p:nvPicPr>
          <p:cNvPr id="11" name="Picture 10" descr="A blue electronic device with a light&#10;&#10;Description automatically generated">
            <a:extLst>
              <a:ext uri="{FF2B5EF4-FFF2-40B4-BE49-F238E27FC236}">
                <a16:creationId xmlns:a16="http://schemas.microsoft.com/office/drawing/2014/main" id="{DE37E5FC-D46B-28ED-93C6-951DC7AB92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8084" y="105391"/>
            <a:ext cx="3714135" cy="3168752"/>
          </a:xfrm>
          <a:prstGeom prst="rect">
            <a:avLst/>
          </a:prstGeom>
        </p:spPr>
      </p:pic>
      <p:pic>
        <p:nvPicPr>
          <p:cNvPr id="13" name="Picture 12" descr="A close-up of a device&#10;&#10;Description automatically generated">
            <a:extLst>
              <a:ext uri="{FF2B5EF4-FFF2-40B4-BE49-F238E27FC236}">
                <a16:creationId xmlns:a16="http://schemas.microsoft.com/office/drawing/2014/main" id="{8E5A9928-95F8-3695-C40C-07DB4D6857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782" y="3841946"/>
            <a:ext cx="1868128" cy="1868128"/>
          </a:xfrm>
          <a:prstGeom prst="rect">
            <a:avLst/>
          </a:prstGeom>
        </p:spPr>
      </p:pic>
      <p:pic>
        <p:nvPicPr>
          <p:cNvPr id="15" name="Picture 14" descr="Close-up of a device with wires&#10;&#10;Description automatically generated">
            <a:extLst>
              <a:ext uri="{FF2B5EF4-FFF2-40B4-BE49-F238E27FC236}">
                <a16:creationId xmlns:a16="http://schemas.microsoft.com/office/drawing/2014/main" id="{13C0EF2D-B8CD-991C-5B21-827E96F2CD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62057" y="3841946"/>
            <a:ext cx="2332730" cy="1752609"/>
          </a:xfrm>
          <a:prstGeom prst="rect">
            <a:avLst/>
          </a:prstGeom>
        </p:spPr>
      </p:pic>
      <p:pic>
        <p:nvPicPr>
          <p:cNvPr id="17" name="Picture 16" descr="A black square device with two wires&#10;&#10;Description automatically generated with medium confidence">
            <a:extLst>
              <a:ext uri="{FF2B5EF4-FFF2-40B4-BE49-F238E27FC236}">
                <a16:creationId xmlns:a16="http://schemas.microsoft.com/office/drawing/2014/main" id="{87EC0A6C-8964-62AB-979F-282D3113B31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71917" y="3529782"/>
            <a:ext cx="4435475" cy="295205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11F8ADD-1926-6A36-D2A3-52B18FF54B32}"/>
              </a:ext>
            </a:extLst>
          </p:cNvPr>
          <p:cNvSpPr txBox="1"/>
          <p:nvPr/>
        </p:nvSpPr>
        <p:spPr>
          <a:xfrm>
            <a:off x="10807392" y="3677267"/>
            <a:ext cx="16813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Specially designed digital distance sensor for mini sumo robots and small robot projects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1E2B084D-0C88-F263-D893-B9AE5853D7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59822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36"/>
    </mc:Choice>
    <mc:Fallback>
      <p:transition spd="slow" advTm="32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BE4E0F37-0AD5-833C-CBE5-EAE02EC4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176" y="311049"/>
            <a:ext cx="4958081" cy="2387865"/>
          </a:xfrm>
        </p:spPr>
        <p:txBody>
          <a:bodyPr/>
          <a:lstStyle/>
          <a:p>
            <a:r>
              <a:rPr lang="en-US" dirty="0">
                <a:effectLst/>
                <a:ea typeface="Aptos" panose="020B0004020202020204" pitchFamily="34" charset="0"/>
                <a:cs typeface="Arial" panose="020B0604020202020204" pitchFamily="34" charset="0"/>
              </a:rPr>
              <a:t>Software Design</a:t>
            </a:r>
            <a:endParaRPr lang="en-US" dirty="0"/>
          </a:p>
        </p:txBody>
      </p:sp>
      <p:pic>
        <p:nvPicPr>
          <p:cNvPr id="8" name="Picture Placeholder 7" descr="A blue and purple spirals">
            <a:extLst>
              <a:ext uri="{FF2B5EF4-FFF2-40B4-BE49-F238E27FC236}">
                <a16:creationId xmlns:a16="http://schemas.microsoft.com/office/drawing/2014/main" id="{E1DBD4C7-D952-4426-40FD-8799F80F82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t="31" b="31"/>
          <a:stretch/>
        </p:blipFill>
        <p:spPr>
          <a:xfrm>
            <a:off x="6497638" y="336550"/>
            <a:ext cx="5322887" cy="6184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6EA54-3083-FB0D-9011-2353791B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21692B-64B5-384C-27E5-0846AE4277A4}"/>
              </a:ext>
            </a:extLst>
          </p:cNvPr>
          <p:cNvSpPr txBox="1"/>
          <p:nvPr/>
        </p:nvSpPr>
        <p:spPr>
          <a:xfrm>
            <a:off x="589935" y="1661652"/>
            <a:ext cx="484632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latin typeface="+mj-lt"/>
              </a:rPr>
              <a:t>Our software is designed to switch between two modes based on the position of a mode switch: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latin typeface="+mj-lt"/>
              </a:rPr>
              <a:t>Object Removal Mode: The robot uses a distance sensor to detect and push objects off a platform.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latin typeface="+mj-lt"/>
              </a:rPr>
              <a:t>Line Following Mode: The robot uses line-following sensors to stay on a path.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latin typeface="+mj-lt"/>
              </a:rPr>
              <a:t>Each mode has its own set of functions to control the robot's behavior.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6AAAFB3-0FA7-3303-5AAE-6CBC3F59EE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62888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731"/>
    </mc:Choice>
    <mc:Fallback>
      <p:transition spd="slow" advTm="36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 anchor="b">
            <a:normAutofit/>
          </a:bodyPr>
          <a:lstStyle/>
          <a:p>
            <a:r>
              <a:rPr lang="en-US" dirty="0"/>
              <a:t>Code for Pushing Five Objects Out of the Platform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E65FD8FD-9DD7-7DA6-3020-88A2673DA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5162BE76-452F-E001-0958-8E6B13FDDDD9}"/>
              </a:ext>
            </a:extLst>
          </p:cNvPr>
          <p:cNvSpPr>
            <a:spLocks/>
          </p:cNvSpPr>
          <p:nvPr/>
        </p:nvSpPr>
        <p:spPr>
          <a:xfrm>
            <a:off x="8826713" y="5484246"/>
            <a:ext cx="1899775" cy="252864"/>
          </a:xfrm>
          <a:prstGeom prst="rect">
            <a:avLst/>
          </a:prstGeom>
        </p:spPr>
        <p:txBody>
          <a:bodyPr/>
          <a:lstStyle/>
          <a:p>
            <a:pPr defTabSz="630936">
              <a:spcAft>
                <a:spcPts val="414"/>
              </a:spcAft>
            </a:pPr>
            <a:fld id="{FE024F78-56A6-7740-B68D-8D4D026EDF3F}" type="slidenum">
              <a:rPr lang="en-US" sz="124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defTabSz="630936">
                <a:spcAft>
                  <a:spcPts val="414"/>
                </a:spcAft>
              </a:pPr>
              <a:t>7</a:t>
            </a:fld>
            <a:endParaRPr lang="en-US"/>
          </a:p>
        </p:txBody>
      </p:sp>
      <p:pic>
        <p:nvPicPr>
          <p:cNvPr id="6" name="Content Placeholder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577D7D29-F238-1968-2FDB-946A875F43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27" y="2199088"/>
            <a:ext cx="2756420" cy="455938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/>
          </p:cNvSpPr>
          <p:nvPr/>
        </p:nvSpPr>
        <p:spPr>
          <a:xfrm>
            <a:off x="6530847" y="5004434"/>
            <a:ext cx="1341802" cy="178596"/>
          </a:xfrm>
          <a:prstGeom prst="rect">
            <a:avLst/>
          </a:prstGeom>
        </p:spPr>
        <p:txBody>
          <a:bodyPr/>
          <a:lstStyle/>
          <a:p>
            <a:pPr defTabSz="441655">
              <a:spcAft>
                <a:spcPts val="414"/>
              </a:spcAft>
            </a:pPr>
            <a:fld id="{FE024F78-56A6-7740-B68D-8D4D026EDF3F}" type="slidenum">
              <a:rPr lang="en-US" sz="869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defTabSz="441655">
                <a:spcAft>
                  <a:spcPts val="414"/>
                </a:spcAft>
              </a:pPr>
              <a:t>7</a:t>
            </a:fld>
            <a:endParaRPr lang="en-US"/>
          </a:p>
        </p:txBody>
      </p:sp>
      <p:pic>
        <p:nvPicPr>
          <p:cNvPr id="8" name="Picture 7" descr="A computer screen with text on it&#10;&#10;Description automatically generated">
            <a:extLst>
              <a:ext uri="{FF2B5EF4-FFF2-40B4-BE49-F238E27FC236}">
                <a16:creationId xmlns:a16="http://schemas.microsoft.com/office/drawing/2014/main" id="{5F898F1A-3D9D-65B8-5BE6-AF6291C089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8937" y="2199088"/>
            <a:ext cx="2761621" cy="4559384"/>
          </a:xfrm>
          <a:prstGeom prst="rect">
            <a:avLst/>
          </a:prstGeom>
        </p:spPr>
      </p:pic>
      <p:pic>
        <p:nvPicPr>
          <p:cNvPr id="10" name="Picture 9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9D0CB80A-8A3B-81E1-153A-B109227D8F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33088" y="2199087"/>
            <a:ext cx="3014593" cy="4559384"/>
          </a:xfrm>
          <a:prstGeom prst="rect">
            <a:avLst/>
          </a:prstGeom>
        </p:spPr>
      </p:pic>
      <p:pic>
        <p:nvPicPr>
          <p:cNvPr id="14" name="Picture 13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870DA1A5-C54A-C90D-8A11-37D0B6B0EF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26713" y="2199088"/>
            <a:ext cx="3195279" cy="3123385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14D80F04-D1BC-118D-CD1A-09DB9FD08A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899"/>
    </mc:Choice>
    <mc:Fallback>
      <p:transition spd="slow" advTm="160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87950-9259-FD8E-4E36-E4F416935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B47D6-4DF2-E2E7-F7E9-D87F41852791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r>
              <a:rPr lang="en-US" sz="1400" dirty="0">
                <a:latin typeface="+mj-lt"/>
              </a:rPr>
              <a:t>Pin Definitions: Defines the pins used for the motors and sensors.</a:t>
            </a:r>
          </a:p>
          <a:p>
            <a:r>
              <a:rPr lang="en-US" sz="1400" dirty="0">
                <a:latin typeface="+mj-lt"/>
              </a:rPr>
              <a:t>Constants: Sets the mode and time limit for the object removal task.</a:t>
            </a:r>
          </a:p>
          <a:p>
            <a:r>
              <a:rPr lang="en-US" sz="1400" dirty="0">
                <a:latin typeface="+mj-lt"/>
              </a:rPr>
              <a:t>Setup Function: Initializes the pins and checks the mode.</a:t>
            </a:r>
          </a:p>
          <a:p>
            <a:r>
              <a:rPr lang="en-US" sz="1400" dirty="0">
                <a:latin typeface="+mj-lt"/>
              </a:rPr>
              <a:t>Loop Function: Calls the </a:t>
            </a:r>
            <a:r>
              <a:rPr lang="en-US" sz="1400" dirty="0" err="1">
                <a:latin typeface="+mj-lt"/>
              </a:rPr>
              <a:t>removeObjects</a:t>
            </a:r>
            <a:r>
              <a:rPr lang="en-US" sz="1400" dirty="0">
                <a:latin typeface="+mj-lt"/>
              </a:rPr>
              <a:t> function if in object removal mode.</a:t>
            </a:r>
          </a:p>
          <a:p>
            <a:r>
              <a:rPr lang="en-US" sz="1400" dirty="0" err="1">
                <a:latin typeface="+mj-lt"/>
              </a:rPr>
              <a:t>removeObjects</a:t>
            </a:r>
            <a:r>
              <a:rPr lang="en-US" sz="1400" dirty="0">
                <a:latin typeface="+mj-lt"/>
              </a:rPr>
              <a:t> Function: Checks the time and uses the distance sensor to detect objects.</a:t>
            </a:r>
          </a:p>
          <a:p>
            <a:r>
              <a:rPr lang="en-US" sz="1400" dirty="0">
                <a:latin typeface="+mj-lt"/>
              </a:rPr>
              <a:t>Motor Control Functions: </a:t>
            </a:r>
            <a:r>
              <a:rPr lang="en-US" sz="1400" dirty="0" err="1">
                <a:latin typeface="+mj-lt"/>
              </a:rPr>
              <a:t>moveForward</a:t>
            </a:r>
            <a:r>
              <a:rPr lang="en-US" sz="1400" dirty="0">
                <a:latin typeface="+mj-lt"/>
              </a:rPr>
              <a:t>, </a:t>
            </a:r>
            <a:r>
              <a:rPr lang="en-US" sz="1400" dirty="0" err="1">
                <a:latin typeface="+mj-lt"/>
              </a:rPr>
              <a:t>turnRight</a:t>
            </a:r>
            <a:r>
              <a:rPr lang="en-US" sz="1400" dirty="0">
                <a:latin typeface="+mj-lt"/>
              </a:rPr>
              <a:t>, and </a:t>
            </a:r>
            <a:r>
              <a:rPr lang="en-US" sz="1400" dirty="0" err="1">
                <a:latin typeface="+mj-lt"/>
              </a:rPr>
              <a:t>stopMotors</a:t>
            </a:r>
            <a:r>
              <a:rPr lang="en-US" sz="1400" dirty="0">
                <a:latin typeface="+mj-lt"/>
              </a:rPr>
              <a:t> control the robot's movement.</a:t>
            </a:r>
          </a:p>
          <a:p>
            <a:r>
              <a:rPr lang="en-US" sz="1400" dirty="0" err="1">
                <a:latin typeface="+mj-lt"/>
              </a:rPr>
              <a:t>pushObject</a:t>
            </a:r>
            <a:r>
              <a:rPr lang="en-US" sz="1400" dirty="0">
                <a:latin typeface="+mj-lt"/>
              </a:rPr>
              <a:t> and </a:t>
            </a:r>
            <a:r>
              <a:rPr lang="en-US" sz="1400" dirty="0" err="1">
                <a:latin typeface="+mj-lt"/>
              </a:rPr>
              <a:t>searchForObject</a:t>
            </a:r>
            <a:r>
              <a:rPr lang="en-US" sz="1400" dirty="0">
                <a:latin typeface="+mj-lt"/>
              </a:rPr>
              <a:t> Functions: Defines actions for pushing and searching for objects.</a:t>
            </a:r>
          </a:p>
          <a:p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92E72E-7F93-1D93-025F-593028C65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635066-74BA-768C-81C6-43EBA02828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53526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10"/>
    </mc:Choice>
    <mc:Fallback>
      <p:transition spd="slow" advTm="16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29A4-AAFD-04EE-0732-0671E83D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/>
          <a:lstStyle/>
          <a:p>
            <a:r>
              <a:rPr lang="en-US" dirty="0"/>
              <a:t>Code for Line Following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23533-91C6-420C-B7D7-4977ACF7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1" name="Content Placeholder 10" descr="A computer screen with text&#10;&#10;Description automatically generated">
            <a:extLst>
              <a:ext uri="{FF2B5EF4-FFF2-40B4-BE49-F238E27FC236}">
                <a16:creationId xmlns:a16="http://schemas.microsoft.com/office/drawing/2014/main" id="{ED476786-1D1D-987B-2918-9AF52B4D81D4}"/>
              </a:ext>
            </a:extLst>
          </p:cNvPr>
          <p:cNvPicPr>
            <a:picLocks noGrp="1" noChangeAspect="1"/>
          </p:cNvPicPr>
          <p:nvPr>
            <p:ph sz="quarter" idx="35"/>
          </p:nvPr>
        </p:nvPicPr>
        <p:blipFill>
          <a:blip r:embed="rId5"/>
          <a:stretch>
            <a:fillRect/>
          </a:stretch>
        </p:blipFill>
        <p:spPr>
          <a:xfrm>
            <a:off x="85242" y="2635939"/>
            <a:ext cx="2796364" cy="3955384"/>
          </a:xfrm>
        </p:spPr>
      </p:pic>
      <p:pic>
        <p:nvPicPr>
          <p:cNvPr id="13" name="Content Placeholder 1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5549D5FB-91D2-4878-9D3D-8F760742E59D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6"/>
          <a:stretch>
            <a:fillRect/>
          </a:stretch>
        </p:blipFill>
        <p:spPr>
          <a:xfrm>
            <a:off x="3001542" y="2635939"/>
            <a:ext cx="3051818" cy="3529012"/>
          </a:xfrm>
        </p:spPr>
      </p:pic>
      <p:pic>
        <p:nvPicPr>
          <p:cNvPr id="15" name="Picture 1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6226F351-B8B5-DB13-346B-CEA63ECE76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53360" y="2635939"/>
            <a:ext cx="3272201" cy="3861086"/>
          </a:xfrm>
          <a:prstGeom prst="rect">
            <a:avLst/>
          </a:prstGeom>
        </p:spPr>
      </p:pic>
      <p:pic>
        <p:nvPicPr>
          <p:cNvPr id="17" name="Picture 1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240A19E1-7D0A-E5DC-CF94-962DB69841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94387" y="2635939"/>
            <a:ext cx="2640622" cy="375128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2331EC8-11FA-7A78-FB01-D08E9F2E95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594"/>
    </mc:Choice>
    <mc:Fallback>
      <p:transition spd="slow" advTm="82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4137456-21FC-4AE2-8A94-BF06CAF2EB9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05301E-11B3-4B9D-A588-21F3C980937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77B561B-3A65-4A22-9691-EB838E7F9B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{0B34432A-1BB8-4FB0-B6BF-397951880813}tf11936837_win32</Template>
  <TotalTime>136</TotalTime>
  <Words>472</Words>
  <Application>Microsoft Office PowerPoint</Application>
  <PresentationFormat>Widescreen</PresentationFormat>
  <Paragraphs>64</Paragraphs>
  <Slides>11</Slides>
  <Notes>8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Arial</vt:lpstr>
      <vt:lpstr>Arial Nova</vt:lpstr>
      <vt:lpstr>Biome</vt:lpstr>
      <vt:lpstr>Calibri</vt:lpstr>
      <vt:lpstr>Custom</vt:lpstr>
      <vt:lpstr>A sumo robot algorithm</vt:lpstr>
      <vt:lpstr>outline</vt:lpstr>
      <vt:lpstr>the project consists of two main tasks:  Pushing five objects off a platform within 60 seconds. Following a line using sensors. i used an Arduino Nano, DC motors, distance sensors, and line-following sensors for this project. </vt:lpstr>
      <vt:lpstr>PowerPoint Presentation</vt:lpstr>
      <vt:lpstr>PowerPoint Presentation</vt:lpstr>
      <vt:lpstr>PowerPoint Presentation</vt:lpstr>
      <vt:lpstr>Code for Pushing Five Objects Out of the Platform</vt:lpstr>
      <vt:lpstr>Code explanation</vt:lpstr>
      <vt:lpstr>Code for Line Following</vt:lpstr>
      <vt:lpstr>Code explanation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sumo robot algorithm</dc:title>
  <dc:creator>ftmh Bld</dc:creator>
  <cp:lastModifiedBy>ftmh Bld</cp:lastModifiedBy>
  <cp:revision>3</cp:revision>
  <dcterms:created xsi:type="dcterms:W3CDTF">2024-05-26T01:01:06Z</dcterms:created>
  <dcterms:modified xsi:type="dcterms:W3CDTF">2024-05-27T22:18:58Z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